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13_47B0D999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8" r:id="rId4"/>
    <p:sldId id="267" r:id="rId5"/>
    <p:sldId id="275" r:id="rId6"/>
    <p:sldId id="269" r:id="rId7"/>
    <p:sldId id="277" r:id="rId8"/>
    <p:sldId id="274" r:id="rId9"/>
    <p:sldId id="279" r:id="rId10"/>
    <p:sldId id="280" r:id="rId11"/>
    <p:sldId id="270" r:id="rId12"/>
    <p:sldId id="278" r:id="rId13"/>
    <p:sldId id="273" r:id="rId14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CE791C-B43A-666A-9555-71E0730C87BB}" name="FERNANDO REMIRO ELIA" initials="FRE" userId="S::fernando.remiro@correo.gob.es::174ff8aa-9251-4992-a611-64b0303d83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99F83-196E-486D-B470-509E08C60965}" v="129" dt="2023-09-21T07:54:41.0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/>
    <p:restoredTop sz="94694"/>
  </p:normalViewPr>
  <p:slideViewPr>
    <p:cSldViewPr>
      <p:cViewPr varScale="1">
        <p:scale>
          <a:sx n="81" d="100"/>
          <a:sy n="81" d="100"/>
        </p:scale>
        <p:origin x="74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13_47B0D9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C92237-4248-43B4-A81F-CB4F0B9D2D53}" authorId="{B5CE791C-B43A-666A-9555-71E0730C87BB}" created="2023-09-21T07:35:46.8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02772377" sldId="275"/>
      <ac:picMk id="16" creationId="{5D09B2C0-4C9C-08D7-0DA3-42B88D25EA47}"/>
    </ac:deMkLst>
    <p188:txBody>
      <a:bodyPr/>
      <a:lstStyle/>
      <a:p>
        <a:r>
          <a:rPr lang="es-ES"/>
          <a:t>Falta enlace al trailer cuando esté colgado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3ECA-DB13-425E-826C-58C149CD62C4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C13D-2423-47BD-8D5F-61FA518A276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5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C13D-2423-47BD-8D5F-61FA518A27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Titulo</a:t>
            </a:r>
            <a:r>
              <a:rPr spc="-15" dirty="0"/>
              <a:t> </a:t>
            </a:r>
            <a:r>
              <a:rPr dirty="0"/>
              <a:t>presentación</a:t>
            </a:r>
            <a:r>
              <a:rPr spc="-10" dirty="0"/>
              <a:t> </a:t>
            </a:r>
            <a:r>
              <a:rPr dirty="0">
                <a:latin typeface="Arial"/>
                <a:cs typeface="Arial"/>
              </a:rPr>
              <a:t>Título </a:t>
            </a:r>
            <a:r>
              <a:rPr spc="-10" dirty="0">
                <a:latin typeface="Arial"/>
                <a:cs typeface="Arial"/>
              </a:rPr>
              <a:t>apartado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Titulo</a:t>
            </a:r>
            <a:r>
              <a:rPr spc="-15" dirty="0"/>
              <a:t> </a:t>
            </a:r>
            <a:r>
              <a:rPr dirty="0"/>
              <a:t>presentación</a:t>
            </a:r>
            <a:r>
              <a:rPr spc="-10" dirty="0"/>
              <a:t> </a:t>
            </a:r>
            <a:r>
              <a:rPr dirty="0">
                <a:latin typeface="Arial"/>
                <a:cs typeface="Arial"/>
              </a:rPr>
              <a:t>Título </a:t>
            </a:r>
            <a:r>
              <a:rPr spc="-10" dirty="0">
                <a:latin typeface="Arial"/>
                <a:cs typeface="Arial"/>
              </a:rPr>
              <a:t>apartado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01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Titulo</a:t>
            </a:r>
            <a:r>
              <a:rPr spc="-15" dirty="0"/>
              <a:t> </a:t>
            </a:r>
            <a:r>
              <a:rPr dirty="0"/>
              <a:t>presentación</a:t>
            </a:r>
            <a:r>
              <a:rPr spc="-10" dirty="0"/>
              <a:t> </a:t>
            </a:r>
            <a:r>
              <a:rPr dirty="0">
                <a:latin typeface="Arial"/>
                <a:cs typeface="Arial"/>
              </a:rPr>
              <a:t>Título </a:t>
            </a:r>
            <a:r>
              <a:rPr spc="-10" dirty="0">
                <a:latin typeface="Arial"/>
                <a:cs typeface="Arial"/>
              </a:rPr>
              <a:t>apartado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01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Titulo</a:t>
            </a:r>
            <a:r>
              <a:rPr spc="-15" dirty="0"/>
              <a:t> </a:t>
            </a:r>
            <a:r>
              <a:rPr dirty="0"/>
              <a:t>presentación</a:t>
            </a:r>
            <a:r>
              <a:rPr spc="-10" dirty="0"/>
              <a:t> </a:t>
            </a:r>
            <a:r>
              <a:rPr dirty="0">
                <a:latin typeface="Arial"/>
                <a:cs typeface="Arial"/>
              </a:rPr>
              <a:t>Título </a:t>
            </a:r>
            <a:r>
              <a:rPr spc="-10" dirty="0">
                <a:latin typeface="Arial"/>
                <a:cs typeface="Arial"/>
              </a:rPr>
              <a:t>apartado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01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Titulo</a:t>
            </a:r>
            <a:r>
              <a:rPr spc="-15" dirty="0"/>
              <a:t> </a:t>
            </a:r>
            <a:r>
              <a:rPr dirty="0"/>
              <a:t>presentación</a:t>
            </a:r>
            <a:r>
              <a:rPr spc="-10" dirty="0"/>
              <a:t> </a:t>
            </a:r>
            <a:r>
              <a:rPr dirty="0">
                <a:latin typeface="Arial"/>
                <a:cs typeface="Arial"/>
              </a:rPr>
              <a:t>Título </a:t>
            </a:r>
            <a:r>
              <a:rPr spc="-10" dirty="0">
                <a:latin typeface="Arial"/>
                <a:cs typeface="Arial"/>
              </a:rPr>
              <a:t>apartado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6829" y="2620905"/>
            <a:ext cx="6732905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25" dirty="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/>
              <a:t>Titulo</a:t>
            </a:r>
            <a:r>
              <a:rPr spc="-15" dirty="0"/>
              <a:t> </a:t>
            </a:r>
            <a:r>
              <a:rPr dirty="0"/>
              <a:t>presentación</a:t>
            </a:r>
            <a:r>
              <a:rPr spc="-10" dirty="0"/>
              <a:t> </a:t>
            </a:r>
            <a:r>
              <a:rPr dirty="0">
                <a:latin typeface="Arial"/>
                <a:cs typeface="Arial"/>
              </a:rPr>
              <a:t>Título </a:t>
            </a:r>
            <a:r>
              <a:rPr spc="-10" dirty="0">
                <a:latin typeface="Arial"/>
                <a:cs typeface="Arial"/>
              </a:rPr>
              <a:t>apartado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dministracion.gob.es/pag_Home/empleoPublico/Ofertas-empleo-publico/EspacioOEP2020-Laboral.htm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youtube.com/watch?v=DNFvcoHnOqA&amp;list=PLly3YKUpCfgoqdQmsvvHVziRYPc01mDDt&amp;index=4" TargetMode="External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5.png"/><Relationship Id="rId7" Type="http://schemas.openxmlformats.org/officeDocument/2006/relationships/hyperlink" Target="https://www.youtube.com/watch?v=uDzVvgNhxwE&amp;list=PLly3YKUpCfgoqdQmsvvHVziRYPc01mDDt&amp;index=20" TargetMode="External"/><Relationship Id="rId12" Type="http://schemas.openxmlformats.org/officeDocument/2006/relationships/image" Target="../media/image23.png"/><Relationship Id="rId17" Type="http://schemas.openxmlformats.org/officeDocument/2006/relationships/hyperlink" Target="https://www.youtube.com/watch?v=fzAho_pBrGQ&amp;list=PLly3YKUpCfgoqdQmsvvHVziRYPc01mDDt&amp;index=34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watch?v=blCy9EQ2yhI&amp;list=PLly3YKUpCfgoqdQmsvvHVziRYPc01mDDt&amp;index=41" TargetMode="External"/><Relationship Id="rId5" Type="http://schemas.openxmlformats.org/officeDocument/2006/relationships/hyperlink" Target="https://www.youtube.com/watch?v=CJ-f5IUyGKA&amp;list=PLly3YKUpCfgoqdQmsvvHVziRYPc01mDDt&amp;index=7" TargetMode="External"/><Relationship Id="rId15" Type="http://schemas.openxmlformats.org/officeDocument/2006/relationships/hyperlink" Target="https://www.youtube.com/watch?v=0Lv1-3aVa4A&amp;list=PLly3YKUpCfgoqdQmsvvHVziRYPc01mDDt&amp;index=22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s://www.youtube.com/watch?v=L5H_DaEwsAg&amp;list=PLly3YKUpCfgoqdQmsvvHVziRYPc01mDDt&amp;index=68" TargetMode="External"/><Relationship Id="rId4" Type="http://schemas.openxmlformats.org/officeDocument/2006/relationships/hyperlink" Target="https://funcionpublica.digital.gob.es/Secretaria-de-Estado-de-Funcion-Publica/Captacion-de-talento.html" TargetMode="External"/><Relationship Id="rId9" Type="http://schemas.openxmlformats.org/officeDocument/2006/relationships/hyperlink" Target="https://www.youtube.com/watch?v=l50EqBgaArI&amp;list=PLly3YKUpCfgoqdQmsvvHVziRYPc01mDDt&amp;index=19" TargetMode="External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xLbKFwzsxjQ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administracion.gob.es/pag_Home/empleoPublico/Ofertas-empleo-publico.html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microsoft.com/office/2018/10/relationships/comments" Target="../comments/modernComment_113_47B0D99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VOWYIeXaTzU&amp;list=PLly3YKUpCfgoqdQmsvvHVziRYPc01mDDt&amp;index=1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EA37A3EE-DFE7-94C6-E3B7-8FFDBC579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0505" y="1062016"/>
            <a:ext cx="8351495" cy="47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7418"/>
            <a:ext cx="3643306" cy="6042959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4E069729-BB14-DD0E-F730-B631B9C9EE0B}"/>
              </a:ext>
            </a:extLst>
          </p:cNvPr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5EED3B7F-0789-C6A6-8AC3-07A10C7C47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D7F9913-EB17-4D6C-016A-30C770CCBD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FBA58C-3C1A-C36A-EDFA-1609E787FCAF}"/>
              </a:ext>
            </a:extLst>
          </p:cNvPr>
          <p:cNvSpPr txBox="1"/>
          <p:nvPr/>
        </p:nvSpPr>
        <p:spPr>
          <a:xfrm>
            <a:off x="5004396" y="599093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empleo.publico@correo.gob.es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A90210-5A93-E772-E600-9C33BC4E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6913" y="160076"/>
            <a:ext cx="1712003" cy="5362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2715" y="6397141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39282" y="355526"/>
            <a:ext cx="240665" cy="1187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340"/>
              </a:lnSpc>
              <a:spcBef>
                <a:spcPts val="155"/>
              </a:spcBef>
            </a:pP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GOBIERNO</a:t>
            </a:r>
            <a:r>
              <a:rPr sz="300" spc="50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DE </a:t>
            </a:r>
            <a:r>
              <a:rPr sz="300" spc="-20" dirty="0">
                <a:solidFill>
                  <a:srgbClr val="201815"/>
                </a:solidFill>
                <a:latin typeface="Arial"/>
                <a:cs typeface="Arial"/>
              </a:rPr>
              <a:t>ESPAÑA</a:t>
            </a:r>
            <a:endParaRPr sz="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32431" y="255518"/>
            <a:ext cx="494665" cy="330835"/>
            <a:chOff x="10132431" y="255518"/>
            <a:chExt cx="494665" cy="3308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1750" y="349478"/>
              <a:ext cx="105270" cy="184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2431" y="297888"/>
              <a:ext cx="128168" cy="2293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24246" y="255518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4">
                  <a:moveTo>
                    <a:pt x="0" y="0"/>
                  </a:moveTo>
                  <a:lnTo>
                    <a:pt x="0" y="330593"/>
                  </a:lnTo>
                </a:path>
              </a:pathLst>
            </a:custGeom>
            <a:ln w="5143">
              <a:solidFill>
                <a:srgbClr val="FED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68208" y="356429"/>
            <a:ext cx="407034" cy="158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27635">
              <a:lnSpc>
                <a:spcPts val="340"/>
              </a:lnSpc>
              <a:spcBef>
                <a:spcPts val="135"/>
              </a:spcBef>
            </a:pP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MINISTERIO</a:t>
            </a:r>
            <a:r>
              <a:rPr sz="300" spc="50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DE HACIENDA</a:t>
            </a:r>
            <a:endParaRPr sz="300" dirty="0">
              <a:latin typeface="Arial"/>
              <a:cs typeface="Arial"/>
            </a:endParaRPr>
          </a:p>
          <a:p>
            <a:pPr marL="12700">
              <a:lnSpc>
                <a:spcPts val="330"/>
              </a:lnSpc>
            </a:pP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Y</a:t>
            </a:r>
            <a:r>
              <a:rPr sz="300" spc="1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FUNCIÓN</a:t>
            </a:r>
            <a:r>
              <a:rPr sz="300" spc="15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PÚBLICA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4B135DC6-9B1A-36ED-D482-7AC275EC7E35}"/>
              </a:ext>
            </a:extLst>
          </p:cNvPr>
          <p:cNvSpPr txBox="1">
            <a:spLocks/>
          </p:cNvSpPr>
          <p:nvPr/>
        </p:nvSpPr>
        <p:spPr>
          <a:xfrm>
            <a:off x="1376754" y="311430"/>
            <a:ext cx="8458946" cy="10929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200" dirty="0">
              <a:solidFill>
                <a:srgbClr val="0E7C94"/>
              </a:solidFill>
              <a:latin typeface="Arial Black"/>
            </a:endParaRPr>
          </a:p>
          <a:p>
            <a:pPr algn="ctr"/>
            <a:r>
              <a:rPr lang="es-ES" sz="3200" dirty="0">
                <a:solidFill>
                  <a:srgbClr val="0E7C94"/>
                </a:solidFill>
                <a:latin typeface="Arial Black"/>
              </a:rPr>
              <a:t>¿Te planteas ser personal laboral?</a:t>
            </a: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4012DAB7-25BB-5547-11A6-2D60D900842E}"/>
              </a:ext>
            </a:extLst>
          </p:cNvPr>
          <p:cNvSpPr txBox="1">
            <a:spLocks/>
          </p:cNvSpPr>
          <p:nvPr/>
        </p:nvSpPr>
        <p:spPr>
          <a:xfrm>
            <a:off x="0" y="1600202"/>
            <a:ext cx="5898318" cy="411479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Plazas asociadas a la formación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Hay varias fases, y concurso de méritos.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https://administracion.gob.es/pag_Home/empleoPublico/Ofertas-empleo-publico/EspacioOEP2020-Laboral.html</a:t>
            </a:r>
            <a:endParaRPr lang="es-ES" sz="24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E7C94"/>
              </a:solidFill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6A9B84-127D-6DC7-B419-AB60829D3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065" y="171443"/>
            <a:ext cx="1687995" cy="5287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4C0343-B574-91B1-0874-4FA4ECB0B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719211"/>
            <a:ext cx="6716970" cy="40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1 Título">
            <a:extLst>
              <a:ext uri="{FF2B5EF4-FFF2-40B4-BE49-F238E27FC236}">
                <a16:creationId xmlns:a16="http://schemas.microsoft.com/office/drawing/2014/main" id="{4ADFD0D3-000B-966A-65C0-A2B232217862}"/>
              </a:ext>
            </a:extLst>
          </p:cNvPr>
          <p:cNvSpPr txBox="1">
            <a:spLocks/>
          </p:cNvSpPr>
          <p:nvPr/>
        </p:nvSpPr>
        <p:spPr>
          <a:xfrm>
            <a:off x="3662967" y="833161"/>
            <a:ext cx="5023833" cy="1540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200" dirty="0">
                <a:solidFill>
                  <a:srgbClr val="0E7C94"/>
                </a:solidFill>
                <a:latin typeface="Arial Black"/>
              </a:rPr>
              <a:t>¿Cómo informarme?</a:t>
            </a:r>
          </a:p>
          <a:p>
            <a:pPr algn="ctr">
              <a:defRPr/>
            </a:pPr>
            <a:r>
              <a:rPr lang="es-ES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Captación de Talento en la Administración General del Estado:: Secretaría de Estado de Función Pública :: (digital.gob.es)</a:t>
            </a:r>
            <a:endParaRPr lang="es-ES" sz="2000" b="1" dirty="0">
              <a:solidFill>
                <a:schemeClr val="tx1"/>
              </a:solidFill>
              <a:latin typeface="Arial Black"/>
            </a:endParaRPr>
          </a:p>
          <a:p>
            <a:pPr algn="ctr">
              <a:defRPr/>
            </a:pPr>
            <a:endParaRPr lang="es-ES" sz="3200" dirty="0">
              <a:latin typeface="+mn-lt"/>
              <a:cs typeface="Calibri" pitchFamily="34" charset="0"/>
            </a:endParaRPr>
          </a:p>
        </p:txBody>
      </p:sp>
      <p:sp>
        <p:nvSpPr>
          <p:cNvPr id="22" name="1 Marcador de contenido">
            <a:extLst>
              <a:ext uri="{FF2B5EF4-FFF2-40B4-BE49-F238E27FC236}">
                <a16:creationId xmlns:a16="http://schemas.microsoft.com/office/drawing/2014/main" id="{BB11C919-BC1B-D24B-B579-D1675A3B318C}"/>
              </a:ext>
            </a:extLst>
          </p:cNvPr>
          <p:cNvSpPr txBox="1">
            <a:spLocks/>
          </p:cNvSpPr>
          <p:nvPr/>
        </p:nvSpPr>
        <p:spPr bwMode="auto">
          <a:xfrm>
            <a:off x="2407034" y="2667001"/>
            <a:ext cx="7422765" cy="201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S" sz="3200" dirty="0">
                <a:solidFill>
                  <a:srgbClr val="0E7C94"/>
                </a:solidFill>
                <a:latin typeface="Arial Black"/>
              </a:rPr>
              <a:t>¿Quieres vernos?</a:t>
            </a:r>
            <a:endParaRPr lang="es-ES" sz="3200" dirty="0">
              <a:latin typeface="+mn-lt"/>
              <a:cs typeface="Calibri" pitchFamily="34" charset="0"/>
            </a:endParaRPr>
          </a:p>
          <a:p>
            <a:pPr marL="0" indent="0" algn="ctr" eaLnBrk="1" hangingPunct="1">
              <a:buNone/>
            </a:pPr>
            <a:r>
              <a:rPr lang="es-ES" sz="2000" b="1" dirty="0"/>
              <a:t>Todos los viernes publicamos videos de nuestros cuerpos profesionales</a:t>
            </a:r>
          </a:p>
          <a:p>
            <a:pPr marL="0" indent="0" algn="ctr" eaLnBrk="1" hangingPunct="1">
              <a:buNone/>
            </a:pPr>
            <a:r>
              <a:rPr lang="es-ES" sz="2000" b="1" dirty="0"/>
              <a:t>https://www.youtube.com/playlist?list=PLly3YKUpCfgoqdQmsvvHVziRYPc01mDDt</a:t>
            </a:r>
          </a:p>
          <a:p>
            <a:pPr marL="0" indent="0" algn="ctr" eaLnBrk="1" hangingPunct="1">
              <a:buNone/>
            </a:pPr>
            <a:r>
              <a:rPr lang="es-ES" dirty="0">
                <a:solidFill>
                  <a:srgbClr val="0E7C94"/>
                </a:solidFill>
                <a:latin typeface="Arial Black"/>
              </a:rPr>
              <a:t>¿Quieres tener material de apoyo?</a:t>
            </a:r>
          </a:p>
          <a:p>
            <a:pPr marL="0" indent="0" algn="ctr" eaLnBrk="1" hangingPunct="1">
              <a:buNone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 INAP te lo proporciona</a:t>
            </a:r>
          </a:p>
          <a:p>
            <a:pPr marL="0" indent="0" algn="ctr" eaLnBrk="1" hangingPunct="1">
              <a:buNone/>
            </a:pPr>
            <a:endParaRPr lang="es-ES" dirty="0">
              <a:solidFill>
                <a:srgbClr val="0E7C94"/>
              </a:solidFill>
              <a:latin typeface="Arial Black"/>
            </a:endParaRPr>
          </a:p>
          <a:p>
            <a:pPr marL="0" indent="0" algn="ctr" eaLnBrk="1" hangingPunct="1">
              <a:buNone/>
            </a:pPr>
            <a:endParaRPr lang="es-ES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Imagen 28">
            <a:hlinkClick r:id="rId5"/>
            <a:extLst>
              <a:ext uri="{FF2B5EF4-FFF2-40B4-BE49-F238E27FC236}">
                <a16:creationId xmlns:a16="http://schemas.microsoft.com/office/drawing/2014/main" id="{53317B58-9382-744E-ECBF-1EF6F813E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42" y="2178365"/>
            <a:ext cx="1581150" cy="876300"/>
          </a:xfrm>
          <a:prstGeom prst="rect">
            <a:avLst/>
          </a:prstGeom>
        </p:spPr>
      </p:pic>
      <p:pic>
        <p:nvPicPr>
          <p:cNvPr id="31" name="Imagen 30">
            <a:hlinkClick r:id="rId7"/>
            <a:extLst>
              <a:ext uri="{FF2B5EF4-FFF2-40B4-BE49-F238E27FC236}">
                <a16:creationId xmlns:a16="http://schemas.microsoft.com/office/drawing/2014/main" id="{C2044791-73AC-8AA7-1846-FA19C02B6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67" y="811255"/>
            <a:ext cx="1571625" cy="895350"/>
          </a:xfrm>
          <a:prstGeom prst="rect">
            <a:avLst/>
          </a:prstGeom>
        </p:spPr>
      </p:pic>
      <p:pic>
        <p:nvPicPr>
          <p:cNvPr id="33" name="Imagen 32">
            <a:hlinkClick r:id="rId9"/>
            <a:extLst>
              <a:ext uri="{FF2B5EF4-FFF2-40B4-BE49-F238E27FC236}">
                <a16:creationId xmlns:a16="http://schemas.microsoft.com/office/drawing/2014/main" id="{5B175B0A-ACEF-A42A-3598-AB5C5FCF5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242" y="3526425"/>
            <a:ext cx="1552575" cy="923925"/>
          </a:xfrm>
          <a:prstGeom prst="rect">
            <a:avLst/>
          </a:prstGeom>
        </p:spPr>
      </p:pic>
      <p:pic>
        <p:nvPicPr>
          <p:cNvPr id="35" name="Imagen 34">
            <a:hlinkClick r:id="rId11"/>
            <a:extLst>
              <a:ext uri="{FF2B5EF4-FFF2-40B4-BE49-F238E27FC236}">
                <a16:creationId xmlns:a16="http://schemas.microsoft.com/office/drawing/2014/main" id="{A400A66F-6EDE-F2B3-7A3C-EEF9F3BA04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67" y="4828245"/>
            <a:ext cx="1581150" cy="914400"/>
          </a:xfrm>
          <a:prstGeom prst="rect">
            <a:avLst/>
          </a:prstGeom>
        </p:spPr>
      </p:pic>
      <p:pic>
        <p:nvPicPr>
          <p:cNvPr id="16" name="Imagen 15">
            <a:hlinkClick r:id="rId13"/>
            <a:extLst>
              <a:ext uri="{FF2B5EF4-FFF2-40B4-BE49-F238E27FC236}">
                <a16:creationId xmlns:a16="http://schemas.microsoft.com/office/drawing/2014/main" id="{072825B0-2ECE-F53C-C64C-E9DB6472F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1083" y="2185660"/>
            <a:ext cx="1581150" cy="895350"/>
          </a:xfrm>
          <a:prstGeom prst="rect">
            <a:avLst/>
          </a:prstGeom>
        </p:spPr>
      </p:pic>
      <p:pic>
        <p:nvPicPr>
          <p:cNvPr id="18" name="Imagen 17">
            <a:hlinkClick r:id="rId15"/>
            <a:extLst>
              <a:ext uri="{FF2B5EF4-FFF2-40B4-BE49-F238E27FC236}">
                <a16:creationId xmlns:a16="http://schemas.microsoft.com/office/drawing/2014/main" id="{195052F2-3335-81C1-CFC4-1FBA3BF92D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21558" y="835380"/>
            <a:ext cx="1590675" cy="904875"/>
          </a:xfrm>
          <a:prstGeom prst="rect">
            <a:avLst/>
          </a:prstGeom>
        </p:spPr>
      </p:pic>
      <p:pic>
        <p:nvPicPr>
          <p:cNvPr id="20" name="Imagen 19">
            <a:hlinkClick r:id="rId17"/>
            <a:extLst>
              <a:ext uri="{FF2B5EF4-FFF2-40B4-BE49-F238E27FC236}">
                <a16:creationId xmlns:a16="http://schemas.microsoft.com/office/drawing/2014/main" id="{4F3CE7B3-5E25-FB42-56D6-987F6045BD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129" y="3524621"/>
            <a:ext cx="1600200" cy="923925"/>
          </a:xfrm>
          <a:prstGeom prst="rect">
            <a:avLst/>
          </a:prstGeom>
        </p:spPr>
      </p:pic>
      <p:pic>
        <p:nvPicPr>
          <p:cNvPr id="25" name="Imagen 24">
            <a:hlinkClick r:id="rId19"/>
            <a:extLst>
              <a:ext uri="{FF2B5EF4-FFF2-40B4-BE49-F238E27FC236}">
                <a16:creationId xmlns:a16="http://schemas.microsoft.com/office/drawing/2014/main" id="{1694C16D-046E-FA1B-F64B-5D44EF2CC8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40608" y="4828245"/>
            <a:ext cx="1571625" cy="9048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6BAFFD-4922-D4D1-6B14-F23251CF685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55373" y="92582"/>
            <a:ext cx="1590675" cy="4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5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4B135DC6-9B1A-36ED-D482-7AC275EC7E35}"/>
              </a:ext>
            </a:extLst>
          </p:cNvPr>
          <p:cNvSpPr txBox="1">
            <a:spLocks/>
          </p:cNvSpPr>
          <p:nvPr/>
        </p:nvSpPr>
        <p:spPr>
          <a:xfrm>
            <a:off x="1376754" y="311430"/>
            <a:ext cx="8458946" cy="10929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200" dirty="0">
              <a:solidFill>
                <a:srgbClr val="0E7C94"/>
              </a:solidFill>
              <a:latin typeface="Arial Black"/>
            </a:endParaRPr>
          </a:p>
          <a:p>
            <a:pPr algn="ctr"/>
            <a:r>
              <a:rPr lang="es-ES" sz="3200" dirty="0">
                <a:solidFill>
                  <a:srgbClr val="0E7C94"/>
                </a:solidFill>
                <a:latin typeface="Arial Black"/>
              </a:rPr>
              <a:t>Entra en el buscador de oposiciones y encuentra </a:t>
            </a:r>
            <a:r>
              <a:rPr lang="es-ES" sz="3200">
                <a:solidFill>
                  <a:srgbClr val="0E7C94"/>
                </a:solidFill>
                <a:latin typeface="Arial Black"/>
              </a:rPr>
              <a:t>tu futuro</a:t>
            </a:r>
            <a:endParaRPr lang="es-ES" sz="32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4012DAB7-25BB-5547-11A6-2D60D900842E}"/>
              </a:ext>
            </a:extLst>
          </p:cNvPr>
          <p:cNvSpPr txBox="1">
            <a:spLocks/>
          </p:cNvSpPr>
          <p:nvPr/>
        </p:nvSpPr>
        <p:spPr>
          <a:xfrm>
            <a:off x="353586" y="1658577"/>
            <a:ext cx="5544732" cy="40564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17" name="Imagen 16" descr="Código QR&#10;&#10;Descripción generada automáticamente">
            <a:extLst>
              <a:ext uri="{FF2B5EF4-FFF2-40B4-BE49-F238E27FC236}">
                <a16:creationId xmlns:a16="http://schemas.microsoft.com/office/drawing/2014/main" id="{C951C4D7-AD34-428F-EB04-619AD3347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87656"/>
            <a:ext cx="4124325" cy="4124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2FD206-AA17-8357-F201-76A4F1CB9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181291"/>
            <a:ext cx="1524000" cy="4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C053FF-6E8B-0289-B385-E3E055EAC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29" y="1066802"/>
            <a:ext cx="11516209" cy="5107451"/>
          </a:xfrm>
          <a:prstGeom prst="rect">
            <a:avLst/>
          </a:prstGeom>
        </p:spPr>
      </p:pic>
      <p:sp>
        <p:nvSpPr>
          <p:cNvPr id="19" name="1 Título">
            <a:extLst>
              <a:ext uri="{FF2B5EF4-FFF2-40B4-BE49-F238E27FC236}">
                <a16:creationId xmlns:a16="http://schemas.microsoft.com/office/drawing/2014/main" id="{23A6ED95-56B1-33E8-C8F9-52CCD991377E}"/>
              </a:ext>
            </a:extLst>
          </p:cNvPr>
          <p:cNvSpPr txBox="1">
            <a:spLocks/>
          </p:cNvSpPr>
          <p:nvPr/>
        </p:nvSpPr>
        <p:spPr>
          <a:xfrm>
            <a:off x="2362199" y="990600"/>
            <a:ext cx="7761353" cy="16002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kern="1200" dirty="0">
                <a:solidFill>
                  <a:srgbClr val="0E7C94"/>
                </a:solidFill>
                <a:latin typeface="Arial Black"/>
              </a:rPr>
              <a:t>Y ahora, ¿queréis preguntar?</a:t>
            </a:r>
            <a:br>
              <a:rPr lang="es-ES" sz="3200" kern="1200" dirty="0">
                <a:solidFill>
                  <a:srgbClr val="0E7C94"/>
                </a:solidFill>
                <a:latin typeface="Arial Black"/>
              </a:rPr>
            </a:br>
            <a:br>
              <a:rPr lang="es-ES" sz="800" b="1" dirty="0">
                <a:latin typeface="Arial Black" panose="020B0A04020102020204" pitchFamily="34" charset="0"/>
              </a:rPr>
            </a:br>
            <a:r>
              <a:rPr lang="es-ES" sz="3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Os escuchamos</a:t>
            </a:r>
          </a:p>
          <a:p>
            <a:pPr algn="ctr"/>
            <a:endParaRPr lang="es-ES" sz="36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empleo.publico@correo.gob.es</a:t>
            </a:r>
          </a:p>
          <a:p>
            <a:pPr algn="ctr"/>
            <a:endParaRPr lang="es-ES" sz="36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s-ES" sz="36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s-ES" sz="40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s-ES" sz="36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br>
              <a:rPr lang="es-ES" sz="1400" dirty="0">
                <a:latin typeface="Arial Black" panose="020B0A04020102020204" pitchFamily="34" charset="0"/>
              </a:rPr>
            </a:b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B497D127-DA66-5640-45C8-3B4BB861333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AA5C3E-3B89-AF2B-F769-A45E5DAF2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10921"/>
            <a:ext cx="1828800" cy="5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14619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Emplea tu talento</a:t>
            </a: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52FCDB-887D-4781-5C72-21CC7BED4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9725" y="154255"/>
            <a:ext cx="6650666" cy="3474627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A8F81F59-ADB5-B79B-2977-B9FBC3F3FB28}"/>
              </a:ext>
            </a:extLst>
          </p:cNvPr>
          <p:cNvSpPr txBox="1">
            <a:spLocks/>
          </p:cNvSpPr>
          <p:nvPr/>
        </p:nvSpPr>
        <p:spPr>
          <a:xfrm>
            <a:off x="565789" y="3962400"/>
            <a:ext cx="5646000" cy="120841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kern="1200" dirty="0">
                <a:solidFill>
                  <a:srgbClr val="0E7C94"/>
                </a:solidFill>
                <a:latin typeface="Arial Black"/>
              </a:rPr>
              <a:t>Todo se puede hacer de una manera mejor. </a:t>
            </a:r>
          </a:p>
          <a:p>
            <a:pPr algn="ctr"/>
            <a:r>
              <a:rPr lang="es-ES" sz="3200" kern="1200" dirty="0">
                <a:solidFill>
                  <a:srgbClr val="0E7C94"/>
                </a:solidFill>
                <a:latin typeface="Arial Black"/>
              </a:rPr>
              <a:t>¿Y si fuera la tuya?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pic>
        <p:nvPicPr>
          <p:cNvPr id="22" name="Imagen 21">
            <a:hlinkClick r:id="rId6"/>
            <a:extLst>
              <a:ext uri="{FF2B5EF4-FFF2-40B4-BE49-F238E27FC236}">
                <a16:creationId xmlns:a16="http://schemas.microsoft.com/office/drawing/2014/main" id="{D17C19B6-04FD-41E9-F1E8-79071C1A9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133" y="3912114"/>
            <a:ext cx="3239648" cy="181910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433E670-D156-D4D3-E014-850436E4E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1750" y="4045024"/>
            <a:ext cx="1181100" cy="4476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5FBAA23-D84A-76A1-5649-4E2FDC6ECE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0156" y="167473"/>
            <a:ext cx="1663188" cy="52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 descr="Diagrama&#10;&#10;Descripción generada automáticamente">
            <a:extLst>
              <a:ext uri="{FF2B5EF4-FFF2-40B4-BE49-F238E27FC236}">
                <a16:creationId xmlns:a16="http://schemas.microsoft.com/office/drawing/2014/main" id="{170F3B41-D9D8-5E44-6827-43AF40FDC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13601" b="15346"/>
          <a:stretch/>
        </p:blipFill>
        <p:spPr>
          <a:xfrm>
            <a:off x="5867401" y="703667"/>
            <a:ext cx="5715000" cy="454301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06542DB-EDEE-6884-0003-EDC69C55AA10}"/>
              </a:ext>
            </a:extLst>
          </p:cNvPr>
          <p:cNvSpPr txBox="1"/>
          <p:nvPr/>
        </p:nvSpPr>
        <p:spPr>
          <a:xfrm>
            <a:off x="6723518" y="5328522"/>
            <a:ext cx="4858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Ofertas de empleo público de la AGE - Empleo público - Punto de Acceso General (administracion.gob.es)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4B135DC6-9B1A-36ED-D482-7AC275EC7E35}"/>
              </a:ext>
            </a:extLst>
          </p:cNvPr>
          <p:cNvSpPr txBox="1">
            <a:spLocks/>
          </p:cNvSpPr>
          <p:nvPr/>
        </p:nvSpPr>
        <p:spPr>
          <a:xfrm>
            <a:off x="838200" y="1128913"/>
            <a:ext cx="3755939" cy="415472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0E7C94"/>
                </a:solidFill>
                <a:latin typeface="Arial Black"/>
              </a:rPr>
              <a:t>¿Qué te ofrecemos?</a:t>
            </a:r>
          </a:p>
          <a:p>
            <a:pPr algn="ctr"/>
            <a:endParaRPr lang="es-ES" sz="3200" dirty="0">
              <a:solidFill>
                <a:srgbClr val="0E7C94"/>
              </a:solidFill>
              <a:latin typeface="Arial Black"/>
            </a:endParaRPr>
          </a:p>
          <a:p>
            <a:pPr algn="ctr"/>
            <a:r>
              <a:rPr lang="es-ES" sz="3200" dirty="0">
                <a:solidFill>
                  <a:schemeClr val="bg1">
                    <a:lumMod val="65000"/>
                  </a:schemeClr>
                </a:solidFill>
                <a:latin typeface="Arial Black"/>
              </a:rPr>
              <a:t>Una oferta de empleo público histórica. </a:t>
            </a:r>
            <a:r>
              <a:rPr lang="es-ES" sz="3200" dirty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Casi 40.000 plazas en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823259-8F41-C9BA-F748-8123B2F7C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61845"/>
            <a:ext cx="1692490" cy="5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2 Título">
            <a:extLst>
              <a:ext uri="{FF2B5EF4-FFF2-40B4-BE49-F238E27FC236}">
                <a16:creationId xmlns:a16="http://schemas.microsoft.com/office/drawing/2014/main" id="{A9AA3235-622A-DB37-833A-120E9E74D193}"/>
              </a:ext>
            </a:extLst>
          </p:cNvPr>
          <p:cNvSpPr txBox="1">
            <a:spLocks/>
          </p:cNvSpPr>
          <p:nvPr/>
        </p:nvSpPr>
        <p:spPr>
          <a:xfrm>
            <a:off x="975278" y="1040146"/>
            <a:ext cx="9896447" cy="67237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Calibri" pitchFamily="34" charset="0"/>
              </a:rPr>
              <a:t>En la Administración del Estado puedes trabajar como personal </a:t>
            </a: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  <a:cs typeface="Calibri" pitchFamily="34" charset="0"/>
              </a:rPr>
              <a:t>funcionario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Calibri" pitchFamily="34" charset="0"/>
              </a:rPr>
              <a:t> o como personal </a:t>
            </a: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  <a:cs typeface="Calibri" pitchFamily="34" charset="0"/>
              </a:rPr>
              <a:t>laboral</a:t>
            </a:r>
          </a:p>
          <a:p>
            <a:pPr algn="l"/>
            <a:endParaRPr lang="es-ES" b="1" dirty="0">
              <a:solidFill>
                <a:schemeClr val="tx1"/>
              </a:solidFill>
              <a:latin typeface="Arial Black" panose="020B0A04020102020204" pitchFamily="34" charset="0"/>
              <a:cs typeface="Calibri" pitchFamily="34" charset="0"/>
            </a:endParaRPr>
          </a:p>
          <a:p>
            <a:pPr algn="l"/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Calibri" pitchFamily="34" charset="0"/>
              </a:rPr>
              <a:t>	El personal funcionario se organiza en </a:t>
            </a:r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  <a:cs typeface="Calibri" pitchFamily="34" charset="0"/>
              </a:rPr>
              <a:t>cuerpos y escalas</a:t>
            </a:r>
          </a:p>
          <a:p>
            <a:pPr algn="l"/>
            <a:endParaRPr lang="es-ES" b="1" dirty="0">
              <a:solidFill>
                <a:schemeClr val="tx1"/>
              </a:solidFill>
              <a:latin typeface="Arial Black" panose="020B0A04020102020204" pitchFamily="34" charset="0"/>
              <a:cs typeface="Calibri" pitchFamily="34" charset="0"/>
            </a:endParaRPr>
          </a:p>
          <a:p>
            <a:pPr algn="l"/>
            <a:r>
              <a:rPr lang="es-ES" b="1" dirty="0">
                <a:solidFill>
                  <a:schemeClr val="tx1"/>
                </a:solidFill>
                <a:latin typeface="Arial Black" panose="020B0A04020102020204" pitchFamily="34" charset="0"/>
                <a:cs typeface="Calibri" pitchFamily="34" charset="0"/>
              </a:rPr>
              <a:t>		Cada cuerpo y escala pertenece a un subgrupo, y cada 			subgrupo requiera una titulación para acceder:</a:t>
            </a:r>
          </a:p>
        </p:txBody>
      </p:sp>
      <p:graphicFrame>
        <p:nvGraphicFramePr>
          <p:cNvPr id="17" name="3 Marcador de contenido">
            <a:extLst>
              <a:ext uri="{FF2B5EF4-FFF2-40B4-BE49-F238E27FC236}">
                <a16:creationId xmlns:a16="http://schemas.microsoft.com/office/drawing/2014/main" id="{46614EAD-8832-5B8F-AD49-A53A1E66C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231356"/>
              </p:ext>
            </p:extLst>
          </p:nvPr>
        </p:nvGraphicFramePr>
        <p:xfrm>
          <a:off x="2927611" y="3163850"/>
          <a:ext cx="7103172" cy="292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72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</a:rPr>
                        <a:t>GRUPO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</a:rPr>
                        <a:t>NIVELES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</a:rPr>
                        <a:t>TITULACIÓN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9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A1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24-30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Grado. Licenciatura. Ingeniería.</a:t>
                      </a:r>
                      <a:r>
                        <a:rPr lang="es-ES" sz="1600" b="0" baseline="0" dirty="0">
                          <a:latin typeface="Arial Black" panose="020B0A04020102020204" pitchFamily="34" charset="0"/>
                          <a:cs typeface="Calibri" pitchFamily="34" charset="0"/>
                        </a:rPr>
                        <a:t> Arquitectura.</a:t>
                      </a:r>
                      <a:endParaRPr lang="es-ES" sz="1600" b="0" dirty="0">
                        <a:latin typeface="Arial Black" panose="020B0A04020102020204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A2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20-26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Grado. Diplomatura.</a:t>
                      </a:r>
                    </a:p>
                    <a:p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Arquitectura</a:t>
                      </a:r>
                      <a:r>
                        <a:rPr lang="es-ES" sz="1600" b="0" baseline="0" dirty="0">
                          <a:latin typeface="Arial Black" panose="020B0A04020102020204" pitchFamily="34" charset="0"/>
                          <a:cs typeface="Calibri" pitchFamily="34" charset="0"/>
                        </a:rPr>
                        <a:t> técnica.</a:t>
                      </a:r>
                    </a:p>
                    <a:p>
                      <a:r>
                        <a:rPr lang="es-ES" sz="1600" b="0" baseline="0" dirty="0">
                          <a:latin typeface="Arial Black" panose="020B0A04020102020204" pitchFamily="34" charset="0"/>
                          <a:cs typeface="Calibri" pitchFamily="34" charset="0"/>
                        </a:rPr>
                        <a:t>Ingeniería técnica.</a:t>
                      </a:r>
                      <a:endParaRPr lang="es-ES" sz="1600" b="0" dirty="0">
                        <a:latin typeface="Arial Black" panose="020B0A04020102020204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1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C1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16-22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Bachillerato.</a:t>
                      </a:r>
                    </a:p>
                    <a:p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F. Profesional. Grado medio o Grado Superior. Equivalente.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370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C2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14-18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latin typeface="Arial Black" panose="020B0A04020102020204" pitchFamily="34" charset="0"/>
                          <a:cs typeface="Calibri" pitchFamily="34" charset="0"/>
                        </a:rPr>
                        <a:t>E.S.O. o equivalente.</a:t>
                      </a:r>
                    </a:p>
                  </a:txBody>
                  <a:tcPr marL="91447" marR="91447" marT="45717" marB="4571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2 Título">
            <a:extLst>
              <a:ext uri="{FF2B5EF4-FFF2-40B4-BE49-F238E27FC236}">
                <a16:creationId xmlns:a16="http://schemas.microsoft.com/office/drawing/2014/main" id="{A96F1A24-23D8-491F-C284-763ADFD59F4A}"/>
              </a:ext>
            </a:extLst>
          </p:cNvPr>
          <p:cNvSpPr txBox="1">
            <a:spLocks/>
          </p:cNvSpPr>
          <p:nvPr/>
        </p:nvSpPr>
        <p:spPr bwMode="auto">
          <a:xfrm>
            <a:off x="2927611" y="255518"/>
            <a:ext cx="6336778" cy="7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500" dirty="0">
                <a:solidFill>
                  <a:srgbClr val="0E7C94"/>
                </a:solidFill>
                <a:latin typeface="Arial Black"/>
              </a:rPr>
              <a:t>¿Cómo es la Administración?</a:t>
            </a:r>
          </a:p>
        </p:txBody>
      </p:sp>
      <p:sp>
        <p:nvSpPr>
          <p:cNvPr id="21" name="Flecha: doblada hacia arriba 20">
            <a:extLst>
              <a:ext uri="{FF2B5EF4-FFF2-40B4-BE49-F238E27FC236}">
                <a16:creationId xmlns:a16="http://schemas.microsoft.com/office/drawing/2014/main" id="{B1DD3D9E-6F05-F8D7-F94E-25AF27E043B9}"/>
              </a:ext>
            </a:extLst>
          </p:cNvPr>
          <p:cNvSpPr/>
          <p:nvPr/>
        </p:nvSpPr>
        <p:spPr>
          <a:xfrm rot="5400000">
            <a:off x="1376012" y="1705427"/>
            <a:ext cx="417488" cy="533400"/>
          </a:xfrm>
          <a:prstGeom prst="bentUpArrow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2724506E-EA86-4870-383C-133AA494E277}"/>
              </a:ext>
            </a:extLst>
          </p:cNvPr>
          <p:cNvSpPr/>
          <p:nvPr/>
        </p:nvSpPr>
        <p:spPr>
          <a:xfrm rot="5400000">
            <a:off x="2197419" y="2378467"/>
            <a:ext cx="417488" cy="533400"/>
          </a:xfrm>
          <a:prstGeom prst="bentUpArrow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C26112-E7BF-11C3-2E67-2FB4C7A5F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433" y="145160"/>
            <a:ext cx="1598609" cy="5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A8F81F59-ADB5-B79B-2977-B9FBC3F3FB28}"/>
              </a:ext>
            </a:extLst>
          </p:cNvPr>
          <p:cNvSpPr txBox="1">
            <a:spLocks/>
          </p:cNvSpPr>
          <p:nvPr/>
        </p:nvSpPr>
        <p:spPr>
          <a:xfrm>
            <a:off x="3118774" y="751881"/>
            <a:ext cx="5646000" cy="120841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kern="1200" dirty="0">
                <a:solidFill>
                  <a:srgbClr val="0E7C94"/>
                </a:solidFill>
                <a:latin typeface="Arial Black"/>
              </a:rPr>
              <a:t>¿Cómo es trabajar en el empleo público?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pic>
        <p:nvPicPr>
          <p:cNvPr id="16" name="Imagen 15">
            <a:hlinkClick r:id="rId5"/>
            <a:extLst>
              <a:ext uri="{FF2B5EF4-FFF2-40B4-BE49-F238E27FC236}">
                <a16:creationId xmlns:a16="http://schemas.microsoft.com/office/drawing/2014/main" id="{5D09B2C0-4C9C-08D7-0DA3-42B88D25E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499737"/>
            <a:ext cx="7600950" cy="32976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E5FB351-53C6-63C6-4B28-E1D160337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790" y="2330246"/>
            <a:ext cx="1181100" cy="4476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BCF9568-DCA1-EE12-FB11-FAB782E91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921" y="113266"/>
            <a:ext cx="1958356" cy="6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23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2 Título">
            <a:extLst>
              <a:ext uri="{FF2B5EF4-FFF2-40B4-BE49-F238E27FC236}">
                <a16:creationId xmlns:a16="http://schemas.microsoft.com/office/drawing/2014/main" id="{E7420140-4193-34CC-E204-B25DEA448A46}"/>
              </a:ext>
            </a:extLst>
          </p:cNvPr>
          <p:cNvSpPr txBox="1">
            <a:spLocks/>
          </p:cNvSpPr>
          <p:nvPr/>
        </p:nvSpPr>
        <p:spPr bwMode="auto">
          <a:xfrm>
            <a:off x="311299" y="616452"/>
            <a:ext cx="8985101" cy="3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2800" dirty="0">
                <a:solidFill>
                  <a:srgbClr val="0E7C94"/>
                </a:solidFill>
                <a:latin typeface="Arial Black"/>
              </a:rPr>
              <a:t>5 </a:t>
            </a:r>
            <a:r>
              <a:rPr lang="es-ES" sz="2800" dirty="0">
                <a:solidFill>
                  <a:srgbClr val="852A5A"/>
                </a:solidFill>
                <a:latin typeface="Arial Black"/>
              </a:rPr>
              <a:t>razones</a:t>
            </a:r>
            <a:r>
              <a:rPr lang="es-ES" sz="2800" dirty="0">
                <a:solidFill>
                  <a:srgbClr val="0E7C94"/>
                </a:solidFill>
                <a:latin typeface="Arial Black"/>
              </a:rPr>
              <a:t> para trabajar con nosotros</a:t>
            </a: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17" name="Imagen 16" descr="Un molino de viento en un campo&#10;&#10;Descripción generada automáticamente">
            <a:extLst>
              <a:ext uri="{FF2B5EF4-FFF2-40B4-BE49-F238E27FC236}">
                <a16:creationId xmlns:a16="http://schemas.microsoft.com/office/drawing/2014/main" id="{898511D0-0399-0CB5-79FB-1CCDEA23F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0" y="1236679"/>
            <a:ext cx="3562201" cy="2374801"/>
          </a:xfrm>
          <a:prstGeom prst="rect">
            <a:avLst/>
          </a:prstGeom>
        </p:spPr>
      </p:pic>
      <p:pic>
        <p:nvPicPr>
          <p:cNvPr id="18" name="Imagen 17" descr="Barco naranja en el agua&#10;&#10;Descripción generada automáticamente">
            <a:extLst>
              <a:ext uri="{FF2B5EF4-FFF2-40B4-BE49-F238E27FC236}">
                <a16:creationId xmlns:a16="http://schemas.microsoft.com/office/drawing/2014/main" id="{84AD3C25-FBB9-904D-8359-E4C5EA39C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1" y="1225510"/>
            <a:ext cx="3428938" cy="2385969"/>
          </a:xfrm>
          <a:prstGeom prst="rect">
            <a:avLst/>
          </a:prstGeom>
        </p:spPr>
      </p:pic>
      <p:pic>
        <p:nvPicPr>
          <p:cNvPr id="22" name="Imagen 21" descr="Un circuito electrónico&#10;&#10;Descripción generada automáticamente con confianza baja">
            <a:extLst>
              <a:ext uri="{FF2B5EF4-FFF2-40B4-BE49-F238E27FC236}">
                <a16:creationId xmlns:a16="http://schemas.microsoft.com/office/drawing/2014/main" id="{974010AD-E93B-985E-C4CA-9E5DB38F4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91" y="1225510"/>
            <a:ext cx="3670600" cy="244737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C84B6D5-5C1D-E809-67C9-FBDBA719B444}"/>
              </a:ext>
            </a:extLst>
          </p:cNvPr>
          <p:cNvSpPr txBox="1"/>
          <p:nvPr/>
        </p:nvSpPr>
        <p:spPr>
          <a:xfrm>
            <a:off x="154631" y="4023704"/>
            <a:ext cx="11714938" cy="1754326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Puedes trabajar en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CUALQUIER SECTOR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que te </a:t>
            </a:r>
            <a:r>
              <a:rPr lang="es-ES" dirty="0">
                <a:solidFill>
                  <a:srgbClr val="852A5A"/>
                </a:solidFill>
                <a:latin typeface="Arial Black"/>
              </a:rPr>
              <a:t>APASIONE</a:t>
            </a:r>
          </a:p>
          <a:p>
            <a:pPr algn="ctr" eaLnBrk="1" hangingPunct="1">
              <a:lnSpc>
                <a:spcPct val="200000"/>
              </a:lnSpc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Tu trabajo siempre tendrá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IMPACTO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 en la vida de las personas</a:t>
            </a:r>
          </a:p>
          <a:p>
            <a:pPr algn="ctr" eaLnBrk="1" hangingPunct="1">
              <a:lnSpc>
                <a:spcPct val="200000"/>
              </a:lnSpc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La Administración del Estado necesita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TUS IDEAS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para ser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INNOVADORA</a:t>
            </a:r>
          </a:p>
        </p:txBody>
      </p:sp>
      <p:sp>
        <p:nvSpPr>
          <p:cNvPr id="25" name="2 Título">
            <a:extLst>
              <a:ext uri="{FF2B5EF4-FFF2-40B4-BE49-F238E27FC236}">
                <a16:creationId xmlns:a16="http://schemas.microsoft.com/office/drawing/2014/main" id="{C5FD4115-6718-E399-CC4D-070E6C922EFE}"/>
              </a:ext>
            </a:extLst>
          </p:cNvPr>
          <p:cNvSpPr txBox="1">
            <a:spLocks/>
          </p:cNvSpPr>
          <p:nvPr/>
        </p:nvSpPr>
        <p:spPr bwMode="auto">
          <a:xfrm>
            <a:off x="450520" y="1236679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1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6" name="2 Título">
            <a:extLst>
              <a:ext uri="{FF2B5EF4-FFF2-40B4-BE49-F238E27FC236}">
                <a16:creationId xmlns:a16="http://schemas.microsoft.com/office/drawing/2014/main" id="{93A5D5A8-0EF0-835A-B544-EBCBC2312392}"/>
              </a:ext>
            </a:extLst>
          </p:cNvPr>
          <p:cNvSpPr txBox="1">
            <a:spLocks/>
          </p:cNvSpPr>
          <p:nvPr/>
        </p:nvSpPr>
        <p:spPr bwMode="auto">
          <a:xfrm>
            <a:off x="4406456" y="1204532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2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7" name="2 Título">
            <a:extLst>
              <a:ext uri="{FF2B5EF4-FFF2-40B4-BE49-F238E27FC236}">
                <a16:creationId xmlns:a16="http://schemas.microsoft.com/office/drawing/2014/main" id="{149FDDDA-4617-5375-DD93-30F778A2B361}"/>
              </a:ext>
            </a:extLst>
          </p:cNvPr>
          <p:cNvSpPr txBox="1">
            <a:spLocks/>
          </p:cNvSpPr>
          <p:nvPr/>
        </p:nvSpPr>
        <p:spPr bwMode="auto">
          <a:xfrm>
            <a:off x="8229600" y="1204532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3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666860-8872-119F-E273-BF26605A3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488" y="0"/>
            <a:ext cx="1932424" cy="6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2 Título">
            <a:extLst>
              <a:ext uri="{FF2B5EF4-FFF2-40B4-BE49-F238E27FC236}">
                <a16:creationId xmlns:a16="http://schemas.microsoft.com/office/drawing/2014/main" id="{E7420140-4193-34CC-E204-B25DEA448A46}"/>
              </a:ext>
            </a:extLst>
          </p:cNvPr>
          <p:cNvSpPr txBox="1">
            <a:spLocks/>
          </p:cNvSpPr>
          <p:nvPr/>
        </p:nvSpPr>
        <p:spPr bwMode="auto">
          <a:xfrm>
            <a:off x="311299" y="685800"/>
            <a:ext cx="9213701" cy="3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2800" dirty="0">
                <a:solidFill>
                  <a:srgbClr val="0E7C94"/>
                </a:solidFill>
                <a:latin typeface="Arial Black"/>
              </a:rPr>
              <a:t>5 </a:t>
            </a:r>
            <a:r>
              <a:rPr lang="es-ES" sz="2800" dirty="0">
                <a:solidFill>
                  <a:srgbClr val="852A5A"/>
                </a:solidFill>
                <a:latin typeface="Arial Black"/>
              </a:rPr>
              <a:t>razones</a:t>
            </a:r>
            <a:r>
              <a:rPr lang="es-ES" sz="2800" dirty="0">
                <a:solidFill>
                  <a:srgbClr val="0E7C94"/>
                </a:solidFill>
                <a:latin typeface="Arial Black"/>
              </a:rPr>
              <a:t> para trabajar con nosotros</a:t>
            </a: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84B6D5-5C1D-E809-67C9-FBDBA719B444}"/>
              </a:ext>
            </a:extLst>
          </p:cNvPr>
          <p:cNvSpPr txBox="1"/>
          <p:nvPr/>
        </p:nvSpPr>
        <p:spPr>
          <a:xfrm>
            <a:off x="149452" y="4295547"/>
            <a:ext cx="11714938" cy="16766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Nuestro entorno de trabajo es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DIVERSO e INCLUSIVO</a:t>
            </a:r>
          </a:p>
          <a:p>
            <a:pPr algn="ctr" eaLnBrk="1" hangingPunct="1">
              <a:lnSpc>
                <a:spcPct val="200000"/>
              </a:lnSpc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Podrás desarrollar una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CARRERA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 exitosa, con </a:t>
            </a:r>
            <a:r>
              <a:rPr lang="es-ES" sz="1800" dirty="0">
                <a:solidFill>
                  <a:srgbClr val="852A5A"/>
                </a:solidFill>
                <a:latin typeface="Arial Black"/>
              </a:rPr>
              <a:t>EQUILIBRIO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 entre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tu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Arial Black"/>
              </a:rPr>
              <a:t> vida personal y profesional</a:t>
            </a:r>
          </a:p>
        </p:txBody>
      </p:sp>
      <p:sp>
        <p:nvSpPr>
          <p:cNvPr id="25" name="2 Título">
            <a:extLst>
              <a:ext uri="{FF2B5EF4-FFF2-40B4-BE49-F238E27FC236}">
                <a16:creationId xmlns:a16="http://schemas.microsoft.com/office/drawing/2014/main" id="{C5FD4115-6718-E399-CC4D-070E6C922EFE}"/>
              </a:ext>
            </a:extLst>
          </p:cNvPr>
          <p:cNvSpPr txBox="1">
            <a:spLocks/>
          </p:cNvSpPr>
          <p:nvPr/>
        </p:nvSpPr>
        <p:spPr bwMode="auto">
          <a:xfrm>
            <a:off x="450520" y="1236679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1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6" name="2 Título">
            <a:extLst>
              <a:ext uri="{FF2B5EF4-FFF2-40B4-BE49-F238E27FC236}">
                <a16:creationId xmlns:a16="http://schemas.microsoft.com/office/drawing/2014/main" id="{93A5D5A8-0EF0-835A-B544-EBCBC2312392}"/>
              </a:ext>
            </a:extLst>
          </p:cNvPr>
          <p:cNvSpPr txBox="1">
            <a:spLocks/>
          </p:cNvSpPr>
          <p:nvPr/>
        </p:nvSpPr>
        <p:spPr bwMode="auto">
          <a:xfrm>
            <a:off x="4406456" y="1204532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2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7" name="2 Título">
            <a:extLst>
              <a:ext uri="{FF2B5EF4-FFF2-40B4-BE49-F238E27FC236}">
                <a16:creationId xmlns:a16="http://schemas.microsoft.com/office/drawing/2014/main" id="{149FDDDA-4617-5375-DD93-30F778A2B361}"/>
              </a:ext>
            </a:extLst>
          </p:cNvPr>
          <p:cNvSpPr txBox="1">
            <a:spLocks/>
          </p:cNvSpPr>
          <p:nvPr/>
        </p:nvSpPr>
        <p:spPr bwMode="auto">
          <a:xfrm>
            <a:off x="8229600" y="1204532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3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15" name="Imagen 14" descr="Una persona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CA68C478-92C0-5ABD-5017-E3F26414C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2515"/>
            <a:ext cx="4108563" cy="27390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B17AC7E-0887-C2ED-AAE1-D0916720D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263" y="1234864"/>
            <a:ext cx="4447397" cy="2756693"/>
          </a:xfrm>
          <a:prstGeom prst="rect">
            <a:avLst/>
          </a:prstGeom>
        </p:spPr>
      </p:pic>
      <p:sp>
        <p:nvSpPr>
          <p:cNvPr id="28" name="2 Título">
            <a:extLst>
              <a:ext uri="{FF2B5EF4-FFF2-40B4-BE49-F238E27FC236}">
                <a16:creationId xmlns:a16="http://schemas.microsoft.com/office/drawing/2014/main" id="{8DCC7AB7-7DC2-47F9-7431-AB82C9F892EA}"/>
              </a:ext>
            </a:extLst>
          </p:cNvPr>
          <p:cNvSpPr txBox="1">
            <a:spLocks/>
          </p:cNvSpPr>
          <p:nvPr/>
        </p:nvSpPr>
        <p:spPr bwMode="auto">
          <a:xfrm>
            <a:off x="1166870" y="1252515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4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sp>
        <p:nvSpPr>
          <p:cNvPr id="29" name="2 Título">
            <a:extLst>
              <a:ext uri="{FF2B5EF4-FFF2-40B4-BE49-F238E27FC236}">
                <a16:creationId xmlns:a16="http://schemas.microsoft.com/office/drawing/2014/main" id="{8AF14D94-4085-79F6-8B99-8C11A0DCD8C4}"/>
              </a:ext>
            </a:extLst>
          </p:cNvPr>
          <p:cNvSpPr txBox="1">
            <a:spLocks/>
          </p:cNvSpPr>
          <p:nvPr/>
        </p:nvSpPr>
        <p:spPr bwMode="auto">
          <a:xfrm>
            <a:off x="6738130" y="1236679"/>
            <a:ext cx="463880" cy="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" sz="3200" dirty="0">
                <a:solidFill>
                  <a:schemeClr val="bg1"/>
                </a:solidFill>
                <a:latin typeface="Arial Black"/>
              </a:rPr>
              <a:t>5</a:t>
            </a:r>
            <a:endParaRPr lang="es-ES" sz="2800" dirty="0">
              <a:solidFill>
                <a:schemeClr val="bg1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  <a:p>
            <a:pPr algn="l" eaLnBrk="1" hangingPunct="1"/>
            <a:endParaRPr lang="es-ES" sz="28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E8EE3B-5554-1B9A-F9B7-6BC95D168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519" y="168999"/>
            <a:ext cx="1706744" cy="5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1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39282" y="355526"/>
            <a:ext cx="240665" cy="1187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340"/>
              </a:lnSpc>
              <a:spcBef>
                <a:spcPts val="155"/>
              </a:spcBef>
            </a:pP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GOBIERNO</a:t>
            </a:r>
            <a:r>
              <a:rPr sz="300" spc="50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DE </a:t>
            </a:r>
            <a:r>
              <a:rPr sz="300" spc="-20" dirty="0">
                <a:solidFill>
                  <a:srgbClr val="201815"/>
                </a:solidFill>
                <a:latin typeface="Arial"/>
                <a:cs typeface="Arial"/>
              </a:rPr>
              <a:t>ESPAÑA</a:t>
            </a:r>
            <a:endParaRPr sz="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32431" y="255518"/>
            <a:ext cx="494665" cy="330835"/>
            <a:chOff x="10132431" y="255518"/>
            <a:chExt cx="494665" cy="3308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1750" y="349478"/>
              <a:ext cx="105270" cy="184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2431" y="297888"/>
              <a:ext cx="128168" cy="2293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24246" y="255518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4">
                  <a:moveTo>
                    <a:pt x="0" y="0"/>
                  </a:moveTo>
                  <a:lnTo>
                    <a:pt x="0" y="330593"/>
                  </a:lnTo>
                </a:path>
              </a:pathLst>
            </a:custGeom>
            <a:ln w="5143">
              <a:solidFill>
                <a:srgbClr val="FED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68208" y="356429"/>
            <a:ext cx="407034" cy="158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27635">
              <a:lnSpc>
                <a:spcPts val="340"/>
              </a:lnSpc>
              <a:spcBef>
                <a:spcPts val="135"/>
              </a:spcBef>
            </a:pP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MINISTERIO</a:t>
            </a:r>
            <a:r>
              <a:rPr sz="300" spc="50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DE HACIENDA</a:t>
            </a:r>
            <a:endParaRPr sz="300" dirty="0">
              <a:latin typeface="Arial"/>
              <a:cs typeface="Arial"/>
            </a:endParaRPr>
          </a:p>
          <a:p>
            <a:pPr marL="12700">
              <a:lnSpc>
                <a:spcPts val="330"/>
              </a:lnSpc>
            </a:pP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Y</a:t>
            </a:r>
            <a:r>
              <a:rPr sz="300" spc="1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FUNCIÓN</a:t>
            </a:r>
            <a:r>
              <a:rPr sz="300" spc="15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PÚBLICA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4B135DC6-9B1A-36ED-D482-7AC275EC7E35}"/>
              </a:ext>
            </a:extLst>
          </p:cNvPr>
          <p:cNvSpPr txBox="1">
            <a:spLocks/>
          </p:cNvSpPr>
          <p:nvPr/>
        </p:nvSpPr>
        <p:spPr>
          <a:xfrm>
            <a:off x="1376754" y="311430"/>
            <a:ext cx="8458946" cy="10929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200" dirty="0">
              <a:solidFill>
                <a:srgbClr val="0E7C94"/>
              </a:solidFill>
              <a:latin typeface="Arial Black"/>
            </a:endParaRPr>
          </a:p>
          <a:p>
            <a:pPr algn="ctr"/>
            <a:r>
              <a:rPr lang="es-ES" sz="3200" dirty="0">
                <a:solidFill>
                  <a:srgbClr val="0E7C94"/>
                </a:solidFill>
                <a:latin typeface="Arial Black"/>
              </a:rPr>
              <a:t>¿Cómo acceder al empleo público?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26F1F-6C72-A3DB-6C56-E0D058BC30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8" y="1658578"/>
            <a:ext cx="5779687" cy="4056422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4012DAB7-25BB-5547-11A6-2D60D900842E}"/>
              </a:ext>
            </a:extLst>
          </p:cNvPr>
          <p:cNvSpPr txBox="1">
            <a:spLocks/>
          </p:cNvSpPr>
          <p:nvPr/>
        </p:nvSpPr>
        <p:spPr>
          <a:xfrm>
            <a:off x="353586" y="1658577"/>
            <a:ext cx="5544732" cy="40564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Igualdad, mérito y capacidad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Las pruebas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Adaptación a personas con discapacidad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La preparación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¿Cuánto tiempo?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6A9B84-127D-6DC7-B419-AB60829D3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065" y="171443"/>
            <a:ext cx="1687995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999" y="6398257"/>
            <a:ext cx="11545570" cy="0"/>
          </a:xfrm>
          <a:custGeom>
            <a:avLst/>
            <a:gdLst/>
            <a:ahLst/>
            <a:cxnLst/>
            <a:rect l="l" t="t" r="r" b="b"/>
            <a:pathLst>
              <a:path w="11545570">
                <a:moveTo>
                  <a:pt x="0" y="0"/>
                </a:moveTo>
                <a:lnTo>
                  <a:pt x="11545201" y="0"/>
                </a:lnTo>
              </a:path>
            </a:pathLst>
          </a:custGeom>
          <a:ln w="12700">
            <a:solidFill>
              <a:srgbClr val="15B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7781" y="311430"/>
            <a:ext cx="661035" cy="219075"/>
            <a:chOff x="11217781" y="311430"/>
            <a:chExt cx="661035" cy="219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7781" y="311430"/>
              <a:ext cx="226847" cy="218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728" y="326910"/>
              <a:ext cx="400557" cy="1861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39282" y="355526"/>
            <a:ext cx="240665" cy="1187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340"/>
              </a:lnSpc>
              <a:spcBef>
                <a:spcPts val="155"/>
              </a:spcBef>
            </a:pP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GOBIERNO</a:t>
            </a:r>
            <a:r>
              <a:rPr sz="300" spc="50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DE </a:t>
            </a:r>
            <a:r>
              <a:rPr sz="300" spc="-20" dirty="0">
                <a:solidFill>
                  <a:srgbClr val="201815"/>
                </a:solidFill>
                <a:latin typeface="Arial"/>
                <a:cs typeface="Arial"/>
              </a:rPr>
              <a:t>ESPAÑA</a:t>
            </a:r>
            <a:endParaRPr sz="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32431" y="255518"/>
            <a:ext cx="494665" cy="330835"/>
            <a:chOff x="10132431" y="255518"/>
            <a:chExt cx="494665" cy="3308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1750" y="349478"/>
              <a:ext cx="105270" cy="184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2431" y="297888"/>
              <a:ext cx="128168" cy="2293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24246" y="255518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4">
                  <a:moveTo>
                    <a:pt x="0" y="0"/>
                  </a:moveTo>
                  <a:lnTo>
                    <a:pt x="0" y="330593"/>
                  </a:lnTo>
                </a:path>
              </a:pathLst>
            </a:custGeom>
            <a:ln w="5143">
              <a:solidFill>
                <a:srgbClr val="FED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68208" y="356429"/>
            <a:ext cx="407034" cy="158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27635">
              <a:lnSpc>
                <a:spcPts val="340"/>
              </a:lnSpc>
              <a:spcBef>
                <a:spcPts val="135"/>
              </a:spcBef>
            </a:pP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MINISTERIO</a:t>
            </a:r>
            <a:r>
              <a:rPr sz="300" spc="50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DE HACIENDA</a:t>
            </a:r>
            <a:endParaRPr sz="300" dirty="0">
              <a:latin typeface="Arial"/>
              <a:cs typeface="Arial"/>
            </a:endParaRPr>
          </a:p>
          <a:p>
            <a:pPr marL="12700">
              <a:lnSpc>
                <a:spcPts val="330"/>
              </a:lnSpc>
            </a:pP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Y</a:t>
            </a:r>
            <a:r>
              <a:rPr sz="300" spc="10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201815"/>
                </a:solidFill>
                <a:latin typeface="Arial"/>
                <a:cs typeface="Arial"/>
              </a:rPr>
              <a:t>FUNCIÓN</a:t>
            </a:r>
            <a:r>
              <a:rPr sz="300" spc="15" dirty="0">
                <a:solidFill>
                  <a:srgbClr val="201815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201815"/>
                </a:solidFill>
                <a:latin typeface="Arial"/>
                <a:cs typeface="Arial"/>
              </a:rPr>
              <a:t>PÚBLICA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311299" y="6397141"/>
            <a:ext cx="1828164" cy="294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</a:rPr>
              <a:t>Emplea tu talento</a:t>
            </a:r>
            <a:endParaRPr kumimoji="0" lang="es-ES" sz="8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80F6AE8E-48F1-2FAD-39F3-3B183BF538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757616" y="6419236"/>
            <a:ext cx="124459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fld id="{2F5B4AE2-7DA3-47C9-B9AD-E760821620B2}" type="slidenum">
              <a:rPr lang="es-ES" spc="-2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4B135DC6-9B1A-36ED-D482-7AC275EC7E35}"/>
              </a:ext>
            </a:extLst>
          </p:cNvPr>
          <p:cNvSpPr txBox="1">
            <a:spLocks/>
          </p:cNvSpPr>
          <p:nvPr/>
        </p:nvSpPr>
        <p:spPr>
          <a:xfrm>
            <a:off x="1376754" y="311430"/>
            <a:ext cx="8458946" cy="10929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200" dirty="0">
              <a:solidFill>
                <a:srgbClr val="0E7C94"/>
              </a:solidFill>
              <a:latin typeface="Arial Black"/>
            </a:endParaRPr>
          </a:p>
          <a:p>
            <a:pPr algn="ctr"/>
            <a:r>
              <a:rPr lang="es-ES" sz="3200" dirty="0">
                <a:solidFill>
                  <a:srgbClr val="0E7C94"/>
                </a:solidFill>
                <a:latin typeface="Arial Black"/>
              </a:rPr>
              <a:t>¿Te planteas ser personal laboral?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26F1F-6C72-A3DB-6C56-E0D058BC30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8" y="1658578"/>
            <a:ext cx="5779687" cy="4056422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4012DAB7-25BB-5547-11A6-2D60D900842E}"/>
              </a:ext>
            </a:extLst>
          </p:cNvPr>
          <p:cNvSpPr txBox="1">
            <a:spLocks/>
          </p:cNvSpPr>
          <p:nvPr/>
        </p:nvSpPr>
        <p:spPr>
          <a:xfrm>
            <a:off x="353586" y="1658577"/>
            <a:ext cx="5544732" cy="40564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Tenemos distintos Grupos Profesionales asociados a las titulaciones.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Son varias pruebas y hay fase de concurso.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Adaptación a personas con discapacidad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E7C94"/>
                </a:solidFill>
                <a:latin typeface="Arial Black"/>
              </a:rPr>
              <a:t>¿Cuánto tiempo?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E7C94"/>
              </a:solidFill>
              <a:latin typeface="Arial Black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6A9B84-127D-6DC7-B419-AB60829D3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065" y="171443"/>
            <a:ext cx="1687995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521</Words>
  <Application>Microsoft Office PowerPoint</Application>
  <PresentationFormat>Panorámica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M.SONIA POSTIGO IMAZ</dc:creator>
  <cp:lastModifiedBy>M.SONIA POSTIGO IMAZ</cp:lastModifiedBy>
  <cp:revision>16</cp:revision>
  <cp:lastPrinted>2023-09-21T12:28:46Z</cp:lastPrinted>
  <dcterms:created xsi:type="dcterms:W3CDTF">2023-09-14T08:17:22Z</dcterms:created>
  <dcterms:modified xsi:type="dcterms:W3CDTF">2024-03-14T11:28:19Z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2023-09-14T00:00:00Z</vt:filetime>
  </property>
  <property fmtid="{D5CDD505-2E9C-101B-9397-08002B2CF9AE}" pid="5" name="Producer">
    <vt:lpwstr>Adobe PDF Library 17.0</vt:lpwstr>
  </property>
</Properties>
</file>